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9A2"/>
    <a:srgbClr val="D4F4D4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75" autoAdjust="0"/>
  </p:normalViewPr>
  <p:slideViewPr>
    <p:cSldViewPr showGuides="1"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A0A9-0CD7-43F1-A748-E3F876B7DB03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53E-05E7-4E59-ACD3-7F6FBBCCAD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91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A0A9-0CD7-43F1-A748-E3F876B7DB03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53E-05E7-4E59-ACD3-7F6FBBCCAD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03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A0A9-0CD7-43F1-A748-E3F876B7DB03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53E-05E7-4E59-ACD3-7F6FBBCCAD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23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A0A9-0CD7-43F1-A748-E3F876B7DB03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53E-05E7-4E59-ACD3-7F6FBBCCAD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22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A0A9-0CD7-43F1-A748-E3F876B7DB03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53E-05E7-4E59-ACD3-7F6FBBCCAD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99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A0A9-0CD7-43F1-A748-E3F876B7DB03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53E-05E7-4E59-ACD3-7F6FBBCCAD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05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A0A9-0CD7-43F1-A748-E3F876B7DB03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53E-05E7-4E59-ACD3-7F6FBBCCAD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0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A0A9-0CD7-43F1-A748-E3F876B7DB03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53E-05E7-4E59-ACD3-7F6FBBCCAD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04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A0A9-0CD7-43F1-A748-E3F876B7DB03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53E-05E7-4E59-ACD3-7F6FBBCCAD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80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A0A9-0CD7-43F1-A748-E3F876B7DB03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53E-05E7-4E59-ACD3-7F6FBBCCAD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6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A0A9-0CD7-43F1-A748-E3F876B7DB03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53E-05E7-4E59-ACD3-7F6FBBCCAD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18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BA0A9-0CD7-43F1-A748-E3F876B7DB03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4953E-05E7-4E59-ACD3-7F6FBBCCAD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96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ugweb.n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/>
          </p:cNvSpPr>
          <p:nvPr/>
        </p:nvSpPr>
        <p:spPr bwMode="auto">
          <a:xfrm>
            <a:off x="424160" y="3349"/>
            <a:ext cx="862607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nl-NL" sz="5900" i="1" dirty="0"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13176"/>
            <a:ext cx="1584176" cy="158417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40754" y="1340768"/>
            <a:ext cx="73596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/>
              <a:t>Voorlopig advies van </a:t>
            </a:r>
            <a:endParaRPr lang="nl-NL" sz="4400" dirty="0" smtClean="0"/>
          </a:p>
          <a:p>
            <a:pPr algn="ctr"/>
            <a:r>
              <a:rPr lang="nl-NL" sz="4400" dirty="0" smtClean="0"/>
              <a:t>start </a:t>
            </a:r>
            <a:r>
              <a:rPr lang="nl-NL" sz="4400" dirty="0"/>
              <a:t>groep 8 naar eind groep 7 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094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6443600" cy="1080120"/>
          </a:xfrm>
        </p:spPr>
        <p:txBody>
          <a:bodyPr/>
          <a:lstStyle/>
          <a:p>
            <a:r>
              <a:rPr lang="nl-NL" sz="5400" dirty="0" smtClean="0"/>
              <a:t>Schooladviestraject</a:t>
            </a:r>
            <a:endParaRPr lang="nl-NL" sz="5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89240"/>
            <a:ext cx="1008112" cy="1008112"/>
          </a:xfrm>
          <a:prstGeom prst="rect">
            <a:avLst/>
          </a:prstGeom>
        </p:spPr>
      </p:pic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59134"/>
              </p:ext>
            </p:extLst>
          </p:nvPr>
        </p:nvGraphicFramePr>
        <p:xfrm>
          <a:off x="1524000" y="1196752"/>
          <a:ext cx="6096000" cy="18536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48000"/>
                <a:gridCol w="3048000"/>
              </a:tblGrid>
              <a:tr h="353071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Voorlopig</a:t>
                      </a:r>
                      <a:r>
                        <a:rPr lang="nl-NL" sz="1600" baseline="0" dirty="0" smtClean="0"/>
                        <a:t> advies</a:t>
                      </a:r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Eindadvies</a:t>
                      </a:r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4D4"/>
                    </a:solidFill>
                  </a:tcPr>
                </a:tc>
              </a:tr>
              <a:tr h="353071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Juni groep</a:t>
                      </a:r>
                      <a:r>
                        <a:rPr lang="nl-NL" sz="1600" baseline="0" dirty="0" smtClean="0"/>
                        <a:t> 7</a:t>
                      </a:r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Februari</a:t>
                      </a:r>
                      <a:r>
                        <a:rPr lang="nl-NL" sz="1600" baseline="0" dirty="0" smtClean="0"/>
                        <a:t> groep 8</a:t>
                      </a:r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4D4"/>
                    </a:solidFill>
                  </a:tcPr>
                </a:tc>
              </a:tr>
              <a:tr h="1147482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Samengesteld door:</a:t>
                      </a:r>
                    </a:p>
                    <a:p>
                      <a:r>
                        <a:rPr lang="nl-NL" sz="1600" dirty="0" smtClean="0"/>
                        <a:t>leerkracht groep 7</a:t>
                      </a:r>
                    </a:p>
                    <a:p>
                      <a:r>
                        <a:rPr lang="nl-NL" sz="1600" dirty="0" smtClean="0"/>
                        <a:t>intern</a:t>
                      </a:r>
                      <a:r>
                        <a:rPr lang="nl-NL" sz="1600" baseline="0" dirty="0" smtClean="0"/>
                        <a:t> begeleider</a:t>
                      </a:r>
                    </a:p>
                    <a:p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/>
                        <a:t>Samengesteld door:</a:t>
                      </a:r>
                    </a:p>
                    <a:p>
                      <a:r>
                        <a:rPr lang="nl-NL" sz="1600" dirty="0" smtClean="0"/>
                        <a:t>leerkracht</a:t>
                      </a:r>
                      <a:r>
                        <a:rPr lang="nl-NL" sz="1600" baseline="0" dirty="0" smtClean="0"/>
                        <a:t> groep 7 en 8</a:t>
                      </a:r>
                    </a:p>
                    <a:p>
                      <a:r>
                        <a:rPr lang="nl-NL" sz="1600" dirty="0" smtClean="0"/>
                        <a:t>intern begeleider</a:t>
                      </a:r>
                    </a:p>
                    <a:p>
                      <a:r>
                        <a:rPr lang="nl-NL" sz="1600" dirty="0" smtClean="0"/>
                        <a:t>directeur</a:t>
                      </a:r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4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268677"/>
              </p:ext>
            </p:extLst>
          </p:nvPr>
        </p:nvGraphicFramePr>
        <p:xfrm>
          <a:off x="1511660" y="3185187"/>
          <a:ext cx="6120680" cy="2404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</a:tblGrid>
              <a:tr h="240405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De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adviezen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worden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gebaseerd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op:</a:t>
                      </a:r>
                    </a:p>
                    <a:p>
                      <a:pPr algn="l">
                        <a:defRPr/>
                      </a:pPr>
                      <a:endParaRPr lang="en-US" sz="1600" b="0" dirty="0" smtClean="0">
                        <a:solidFill>
                          <a:schemeClr val="tx1"/>
                        </a:solidFill>
                        <a:ea typeface="Gill Sans" charset="0"/>
                        <a:cs typeface="Gill Sans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Kindbeeld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(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inzet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,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interesse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huiswerkattitude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concentratie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,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tempo,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doorzettingsvermogen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taakgerichtheid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zelfstandigheid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)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  <a:hlinkClick r:id="rId3" action="ppaction://hlinksldjump"/>
                        </a:rPr>
                        <a:t>Uitstroomprofiel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  <a:hlinkClick r:id="rId3" action="ppaction://hlinksldjump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(LVS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rekenen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/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begrijpend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lezen</a:t>
                      </a:r>
                      <a:r>
                        <a:rPr lang="en-US" sz="1600" b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M6 t/m E7)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ea typeface="Gill Sans" charset="0"/>
                        <a:cs typeface="Gill Sans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Schoolvorderingen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Input van de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ouders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ea typeface="Gill Sans" charset="0"/>
                        <a:cs typeface="Gill Sans" charset="0"/>
                      </a:endParaRPr>
                    </a:p>
                    <a:p>
                      <a:pPr algn="l">
                        <a:defRPr/>
                      </a:pPr>
                      <a:endParaRPr lang="en-US" sz="1600" b="0" dirty="0" smtClean="0">
                        <a:solidFill>
                          <a:schemeClr val="tx1"/>
                        </a:solidFill>
                        <a:ea typeface="Gill Sans" charset="0"/>
                        <a:cs typeface="Gill Sans" charset="0"/>
                      </a:endParaRPr>
                    </a:p>
                    <a:p>
                      <a:pPr algn="l">
                        <a:defRPr/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Het </a:t>
                      </a:r>
                      <a:r>
                        <a:rPr lang="en-US" sz="1600" b="0" i="1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eindadvies</a:t>
                      </a: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is </a:t>
                      </a:r>
                      <a:r>
                        <a:rPr lang="en-US" sz="1600" b="0" i="1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leidend</a:t>
                      </a: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, het VO </a:t>
                      </a:r>
                      <a:r>
                        <a:rPr lang="en-US" sz="1600" b="0" i="1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plaatst</a:t>
                      </a: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4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861472"/>
              </p:ext>
            </p:extLst>
          </p:nvPr>
        </p:nvGraphicFramePr>
        <p:xfrm>
          <a:off x="1505744" y="5733256"/>
          <a:ext cx="6132512" cy="939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2512"/>
              </a:tblGrid>
              <a:tr h="939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April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groep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8: IEP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Eindtoets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</a:t>
                      </a:r>
                      <a:br>
                        <a:rPr lang="en-US" sz="1600" b="0" baseline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</a:b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G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evolg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is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eventueel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heroverweging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/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plaatsing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op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een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VO-school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waar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nog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plek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a typeface="Gill Sans" charset="0"/>
                          <a:cs typeface="Gill Sans" charset="0"/>
                        </a:rPr>
                        <a:t> is.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4D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4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2834" r="3750" b="3000"/>
          <a:stretch/>
        </p:blipFill>
        <p:spPr>
          <a:xfrm>
            <a:off x="827584" y="852736"/>
            <a:ext cx="6564152" cy="50186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853775" y="6024518"/>
            <a:ext cx="35461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3600" dirty="0" smtClean="0">
                <a:latin typeface="Kristen ITC" panose="03050502040202030202" pitchFamily="66" charset="0"/>
              </a:rPr>
              <a:t>De basisschool</a:t>
            </a:r>
            <a:endParaRPr lang="nl-NL" sz="3600" dirty="0">
              <a:latin typeface="Kristen ITC" panose="03050502040202030202" pitchFamily="6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715104" y="852736"/>
            <a:ext cx="738664" cy="49334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nl-NL" sz="3600" dirty="0" smtClean="0">
                <a:latin typeface="Kristen ITC" panose="03050502040202030202" pitchFamily="66" charset="0"/>
              </a:rPr>
              <a:t>Passend Onderwijs</a:t>
            </a:r>
            <a:endParaRPr lang="nl-NL" sz="36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8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892969" y="0"/>
            <a:ext cx="7358063" cy="1049238"/>
          </a:xfrm>
        </p:spPr>
        <p:txBody>
          <a:bodyPr/>
          <a:lstStyle/>
          <a:p>
            <a:r>
              <a:rPr lang="nl-NL" altLang="nl-NL" smtClean="0"/>
              <a:t>Planning…….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274267"/>
              </p:ext>
            </p:extLst>
          </p:nvPr>
        </p:nvGraphicFramePr>
        <p:xfrm>
          <a:off x="677528" y="1336476"/>
          <a:ext cx="7788943" cy="445936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63040"/>
                <a:gridCol w="3064026"/>
                <a:gridCol w="3061877"/>
              </a:tblGrid>
              <a:tr h="477248">
                <a:tc>
                  <a:txBody>
                    <a:bodyPr/>
                    <a:lstStyle/>
                    <a:p>
                      <a:endParaRPr lang="nl-NL" sz="1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1" i="0" dirty="0" smtClean="0"/>
                        <a:t>Groep 7</a:t>
                      </a:r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1" i="0" dirty="0" smtClean="0"/>
                        <a:t>Groep 8</a:t>
                      </a:r>
                      <a:endParaRPr lang="nl-NL" sz="1800" b="1" i="0" dirty="0"/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</a:tr>
              <a:tr h="467644">
                <a:tc>
                  <a:txBody>
                    <a:bodyPr/>
                    <a:lstStyle/>
                    <a:p>
                      <a:r>
                        <a:rPr lang="nl-NL" sz="1800" b="0" dirty="0" smtClean="0">
                          <a:effectLst/>
                        </a:rPr>
                        <a:t>oktober</a:t>
                      </a:r>
                      <a:endParaRPr lang="nl-NL" sz="1800" b="0" dirty="0">
                        <a:effectLst/>
                      </a:endParaRPr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0" dirty="0" err="1" smtClean="0">
                          <a:hlinkClick r:id="rId2"/>
                        </a:rPr>
                        <a:t>brugweb</a:t>
                      </a:r>
                      <a:endParaRPr lang="nl-NL" sz="1800" b="0" dirty="0"/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0" dirty="0" err="1" smtClean="0"/>
                        <a:t>brugboek</a:t>
                      </a:r>
                      <a:r>
                        <a:rPr lang="nl-NL" sz="1800" b="0" dirty="0" smtClean="0"/>
                        <a:t>/</a:t>
                      </a:r>
                      <a:r>
                        <a:rPr lang="nl-NL" sz="1800" b="0" dirty="0" err="1" smtClean="0"/>
                        <a:t>brugweb</a:t>
                      </a:r>
                      <a:endParaRPr lang="nl-NL" sz="1800" b="0" dirty="0"/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</a:tr>
              <a:tr h="562382">
                <a:tc>
                  <a:txBody>
                    <a:bodyPr/>
                    <a:lstStyle/>
                    <a:p>
                      <a:r>
                        <a:rPr lang="nl-NL" sz="1800" b="0" dirty="0" smtClean="0">
                          <a:effectLst/>
                        </a:rPr>
                        <a:t>november</a:t>
                      </a:r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0" dirty="0" smtClean="0"/>
                        <a:t>open dagen / ouderavonden</a:t>
                      </a:r>
                    </a:p>
                    <a:p>
                      <a:r>
                        <a:rPr lang="nl-NL" sz="1800" b="0" dirty="0" smtClean="0"/>
                        <a:t>oriëntatie trajectvoorziening</a:t>
                      </a:r>
                      <a:endParaRPr lang="nl-NL" sz="1800" b="0" dirty="0"/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0" dirty="0" smtClean="0"/>
                        <a:t>open dagen / ouderavonden</a:t>
                      </a:r>
                    </a:p>
                    <a:p>
                      <a:r>
                        <a:rPr lang="nl-NL" sz="1800" b="0" dirty="0" smtClean="0"/>
                        <a:t>scholenbezoek</a:t>
                      </a:r>
                    </a:p>
                    <a:p>
                      <a:r>
                        <a:rPr lang="nl-NL" sz="1800" b="0" dirty="0" smtClean="0"/>
                        <a:t>inschrijving trajectvoorziening</a:t>
                      </a:r>
                      <a:endParaRPr lang="nl-NL" sz="1800" b="0" dirty="0"/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</a:tr>
              <a:tr h="562382">
                <a:tc>
                  <a:txBody>
                    <a:bodyPr/>
                    <a:lstStyle/>
                    <a:p>
                      <a:r>
                        <a:rPr lang="nl-NL" sz="1800" b="0" dirty="0" smtClean="0">
                          <a:effectLst/>
                        </a:rPr>
                        <a:t>januari</a:t>
                      </a:r>
                      <a:endParaRPr lang="nl-NL" sz="1800" b="0" dirty="0">
                        <a:effectLst/>
                      </a:endParaRPr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dirty="0" smtClean="0"/>
                        <a:t>open dagen / ouderavonden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b="0" dirty="0" smtClean="0"/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0" dirty="0" smtClean="0"/>
                        <a:t>open dagen / ouderavonden</a:t>
                      </a:r>
                    </a:p>
                    <a:p>
                      <a:r>
                        <a:rPr lang="nl-NL" sz="1800" b="0" dirty="0" smtClean="0"/>
                        <a:t>scholenbezoek</a:t>
                      </a:r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</a:tr>
              <a:tr h="814076">
                <a:tc>
                  <a:txBody>
                    <a:bodyPr/>
                    <a:lstStyle/>
                    <a:p>
                      <a:r>
                        <a:rPr lang="nl-NL" sz="1800" b="0" dirty="0" smtClean="0">
                          <a:effectLst/>
                        </a:rPr>
                        <a:t>februari/maart</a:t>
                      </a:r>
                      <a:endParaRPr lang="nl-NL" sz="1800" b="0" dirty="0">
                        <a:effectLst/>
                      </a:endParaRPr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dirty="0" smtClean="0"/>
                        <a:t>open dagen / ouderavonden</a:t>
                      </a:r>
                    </a:p>
                    <a:p>
                      <a:endParaRPr lang="nl-NL" sz="1800" b="0" dirty="0"/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0" dirty="0" smtClean="0"/>
                        <a:t>open dagen / ouderavonden</a:t>
                      </a:r>
                    </a:p>
                    <a:p>
                      <a:r>
                        <a:rPr lang="nl-NL" sz="1800" b="0" dirty="0" smtClean="0"/>
                        <a:t>adviesgesprekken</a:t>
                      </a:r>
                    </a:p>
                    <a:p>
                      <a:r>
                        <a:rPr lang="nl-NL" sz="1800" b="0" dirty="0" smtClean="0"/>
                        <a:t>aanmelden middelbare</a:t>
                      </a:r>
                      <a:r>
                        <a:rPr lang="nl-NL" sz="1800" b="0" baseline="0" dirty="0" smtClean="0"/>
                        <a:t> school</a:t>
                      </a:r>
                      <a:endParaRPr lang="nl-NL" sz="1800" b="0" dirty="0"/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</a:tr>
              <a:tr h="562382">
                <a:tc>
                  <a:txBody>
                    <a:bodyPr/>
                    <a:lstStyle/>
                    <a:p>
                      <a:r>
                        <a:rPr lang="nl-NL" sz="1800" b="0" dirty="0" smtClean="0">
                          <a:effectLst/>
                        </a:rPr>
                        <a:t>april</a:t>
                      </a:r>
                      <a:endParaRPr lang="nl-NL" sz="1800" b="0" dirty="0">
                        <a:effectLst/>
                      </a:endParaRPr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b="0" dirty="0"/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0" i="0" u="none" dirty="0" smtClean="0"/>
                        <a:t>IEP Eindtoets</a:t>
                      </a:r>
                    </a:p>
                    <a:p>
                      <a:r>
                        <a:rPr lang="nl-NL" sz="1800" b="0" i="0" u="none" dirty="0" smtClean="0"/>
                        <a:t>heroverweging</a:t>
                      </a:r>
                      <a:endParaRPr lang="nl-NL" sz="1800" b="0" i="0" u="none" dirty="0"/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</a:tr>
              <a:tr h="514091">
                <a:tc>
                  <a:txBody>
                    <a:bodyPr/>
                    <a:lstStyle/>
                    <a:p>
                      <a:r>
                        <a:rPr lang="nl-NL" sz="1800" b="0" dirty="0" smtClean="0">
                          <a:effectLst/>
                        </a:rPr>
                        <a:t>juni</a:t>
                      </a:r>
                      <a:endParaRPr lang="nl-NL" sz="1800" b="0" dirty="0">
                        <a:effectLst/>
                      </a:endParaRPr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0" dirty="0" smtClean="0"/>
                        <a:t>voorlopig</a:t>
                      </a:r>
                      <a:r>
                        <a:rPr lang="nl-NL" sz="1800" b="0" baseline="0" dirty="0" smtClean="0"/>
                        <a:t> adviesgesprekken</a:t>
                      </a:r>
                      <a:endParaRPr lang="nl-NL" sz="1800" b="0" dirty="0"/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b="0" i="0" u="none" dirty="0"/>
                    </a:p>
                  </a:txBody>
                  <a:tcPr marL="64297" marR="64297" marT="32148" marB="32148">
                    <a:solidFill>
                      <a:srgbClr val="D4F4D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5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/>
          </p:cNvSpPr>
          <p:nvPr/>
        </p:nvSpPr>
        <p:spPr bwMode="auto">
          <a:xfrm>
            <a:off x="4131031" y="5926188"/>
            <a:ext cx="875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nl-NL" sz="3000" u="sng">
                <a:ea typeface="Gill Sans" charset="0"/>
                <a:cs typeface="Gill Sans" charset="0"/>
                <a:hlinkClick r:id="" action="ppaction://hlinkshowjump?jump=lastslideviewed"/>
              </a:rPr>
              <a:t>terug</a:t>
            </a:r>
            <a:endParaRPr lang="en-US" altLang="nl-NL" sz="3000" u="sng">
              <a:ea typeface="Gill Sans" charset="0"/>
              <a:cs typeface="Gill Sans" charset="0"/>
            </a:endParaRPr>
          </a:p>
        </p:txBody>
      </p:sp>
      <p:pic>
        <p:nvPicPr>
          <p:cNvPr id="30723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70116"/>
            <a:ext cx="7325717" cy="493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8924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152</Words>
  <Application>Microsoft Office PowerPoint</Application>
  <PresentationFormat>Diavoorstelling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PowerPoint-presentatie</vt:lpstr>
      <vt:lpstr>Schooladviestraject</vt:lpstr>
      <vt:lpstr>PowerPoint-presentatie</vt:lpstr>
      <vt:lpstr>Planning…….</vt:lpstr>
      <vt:lpstr>PowerPoint-presentatie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Schooladviestraject</dc:title>
  <dc:creator>Sjoerd.van.den.Berg</dc:creator>
  <cp:lastModifiedBy>Willemijn.Vromans</cp:lastModifiedBy>
  <cp:revision>11</cp:revision>
  <dcterms:created xsi:type="dcterms:W3CDTF">2016-09-01T13:52:09Z</dcterms:created>
  <dcterms:modified xsi:type="dcterms:W3CDTF">2016-09-12T14:26:00Z</dcterms:modified>
</cp:coreProperties>
</file>